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5143500" cx="9144000"/>
  <p:notesSz cx="6858000" cy="9144000"/>
  <p:embeddedFontLst>
    <p:embeddedFont>
      <p:font typeface="Playfair Display Medium"/>
      <p:regular r:id="rId8"/>
      <p:bold r:id="rId9"/>
      <p:italic r:id="rId10"/>
      <p:boldItalic r:id="rId11"/>
    </p:embeddedFont>
    <p:embeddedFont>
      <p:font typeface="Merriweather"/>
      <p:regular r:id="rId12"/>
      <p:bold r:id="rId13"/>
      <p:italic r:id="rId14"/>
      <p:boldItalic r:id="rId15"/>
    </p:embeddedFont>
    <p:embeddedFont>
      <p:font typeface="Playfair Display SemiBold"/>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PlayfairDisplayMedium-boldItalic.fntdata"/><Relationship Id="rId10" Type="http://schemas.openxmlformats.org/officeDocument/2006/relationships/font" Target="fonts/PlayfairDisplayMedium-italic.fntdata"/><Relationship Id="rId13" Type="http://schemas.openxmlformats.org/officeDocument/2006/relationships/font" Target="fonts/Merriweather-bold.fntdata"/><Relationship Id="rId12" Type="http://schemas.openxmlformats.org/officeDocument/2006/relationships/font" Target="fonts/Merriweather-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PlayfairDisplayMedium-bold.fntdata"/><Relationship Id="rId15" Type="http://schemas.openxmlformats.org/officeDocument/2006/relationships/font" Target="fonts/Merriweather-boldItalic.fntdata"/><Relationship Id="rId14" Type="http://schemas.openxmlformats.org/officeDocument/2006/relationships/font" Target="fonts/Merriweather-italic.fntdata"/><Relationship Id="rId17" Type="http://schemas.openxmlformats.org/officeDocument/2006/relationships/font" Target="fonts/PlayfairDisplaySemiBold-bold.fntdata"/><Relationship Id="rId16" Type="http://schemas.openxmlformats.org/officeDocument/2006/relationships/font" Target="fonts/PlayfairDisplaySemiBold-regular.fntdata"/><Relationship Id="rId5" Type="http://schemas.openxmlformats.org/officeDocument/2006/relationships/notesMaster" Target="notesMasters/notesMaster1.xml"/><Relationship Id="rId19" Type="http://schemas.openxmlformats.org/officeDocument/2006/relationships/font" Target="fonts/PlayfairDisplaySemiBold-boldItalic.fntdata"/><Relationship Id="rId6" Type="http://schemas.openxmlformats.org/officeDocument/2006/relationships/slide" Target="slides/slide1.xml"/><Relationship Id="rId18" Type="http://schemas.openxmlformats.org/officeDocument/2006/relationships/font" Target="fonts/PlayfairDisplaySemiBold-italic.fntdata"/><Relationship Id="rId7" Type="http://schemas.openxmlformats.org/officeDocument/2006/relationships/slide" Target="slides/slide2.xml"/><Relationship Id="rId8" Type="http://schemas.openxmlformats.org/officeDocument/2006/relationships/font" Target="fonts/PlayfairDisplay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f65cbfe0a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f65cbfe0a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idx="1" type="subTitle"/>
          </p:nvPr>
        </p:nvSpPr>
        <p:spPr>
          <a:xfrm>
            <a:off x="311700" y="4350900"/>
            <a:ext cx="8520600" cy="956100"/>
          </a:xfrm>
          <a:prstGeom prst="rect">
            <a:avLst/>
          </a:prstGeom>
        </p:spPr>
        <p:txBody>
          <a:bodyPr anchorCtr="0" anchor="t" bIns="91425" lIns="91425" spcFirstLastPara="1" rIns="91425" wrap="square" tIns="91425">
            <a:normAutofit fontScale="77500" lnSpcReduction="20000"/>
          </a:bodyPr>
          <a:lstStyle/>
          <a:p>
            <a:pPr indent="0" lvl="0" marL="0" rtl="0" algn="ctr">
              <a:spcBef>
                <a:spcPts val="0"/>
              </a:spcBef>
              <a:spcAft>
                <a:spcPts val="0"/>
              </a:spcAft>
              <a:buNone/>
            </a:pPr>
            <a:r>
              <a:rPr b="1" lang="it" sz="4973">
                <a:latin typeface="Merriweather"/>
                <a:ea typeface="Merriweather"/>
                <a:cs typeface="Merriweather"/>
                <a:sym typeface="Merriweather"/>
              </a:rPr>
              <a:t>Our PARADIGM</a:t>
            </a:r>
            <a:endParaRPr b="1" sz="4973">
              <a:latin typeface="Merriweather"/>
              <a:ea typeface="Merriweather"/>
              <a:cs typeface="Merriweather"/>
              <a:sym typeface="Merriweather"/>
            </a:endParaRPr>
          </a:p>
          <a:p>
            <a:pPr indent="0" lvl="0" marL="0" rtl="0" algn="l">
              <a:spcBef>
                <a:spcPts val="0"/>
              </a:spcBef>
              <a:spcAft>
                <a:spcPts val="0"/>
              </a:spcAft>
              <a:buNone/>
            </a:pPr>
            <a:r>
              <a:t/>
            </a:r>
            <a:endParaRPr b="1">
              <a:latin typeface="Merriweather"/>
              <a:ea typeface="Merriweather"/>
              <a:cs typeface="Merriweather"/>
              <a:sym typeface="Merriweather"/>
            </a:endParaRPr>
          </a:p>
        </p:txBody>
      </p:sp>
      <p:pic>
        <p:nvPicPr>
          <p:cNvPr id="55" name="Google Shape;55;p13"/>
          <p:cNvPicPr preferRelativeResize="0"/>
          <p:nvPr/>
        </p:nvPicPr>
        <p:blipFill rotWithShape="1">
          <a:blip r:embed="rId3">
            <a:alphaModFix/>
          </a:blip>
          <a:srcRect b="0" l="0" r="0" t="0"/>
          <a:stretch/>
        </p:blipFill>
        <p:spPr>
          <a:xfrm>
            <a:off x="975463" y="170300"/>
            <a:ext cx="7193068" cy="4046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252000"/>
            <a:ext cx="8520600" cy="57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it" sz="2554">
                <a:solidFill>
                  <a:srgbClr val="222222"/>
                </a:solidFill>
                <a:highlight>
                  <a:srgbClr val="FFFFFF"/>
                </a:highlight>
                <a:latin typeface="Playfair Display SemiBold"/>
                <a:ea typeface="Playfair Display SemiBold"/>
                <a:cs typeface="Playfair Display SemiBold"/>
                <a:sym typeface="Playfair Display SemiBold"/>
              </a:rPr>
              <a:t>Contents:</a:t>
            </a:r>
            <a:endParaRPr baseline="30000" sz="2354">
              <a:latin typeface="Playfair Display SemiBold"/>
              <a:ea typeface="Playfair Display SemiBold"/>
              <a:cs typeface="Playfair Display SemiBold"/>
              <a:sym typeface="Playfair Display SemiBold"/>
            </a:endParaRPr>
          </a:p>
        </p:txBody>
      </p:sp>
      <p:sp>
        <p:nvSpPr>
          <p:cNvPr id="61" name="Google Shape;61;p14"/>
          <p:cNvSpPr txBox="1"/>
          <p:nvPr>
            <p:ph idx="1" type="body"/>
          </p:nvPr>
        </p:nvSpPr>
        <p:spPr>
          <a:xfrm>
            <a:off x="311700" y="822000"/>
            <a:ext cx="8520600" cy="42123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1200"/>
              </a:spcAft>
              <a:buSzPts val="935"/>
              <a:buNone/>
            </a:pPr>
            <a:r>
              <a:rPr lang="it" sz="1400">
                <a:solidFill>
                  <a:srgbClr val="222222"/>
                </a:solidFill>
                <a:highlight>
                  <a:srgbClr val="FFFFFF"/>
                </a:highlight>
                <a:latin typeface="Playfair Display Medium"/>
                <a:ea typeface="Playfair Display Medium"/>
                <a:cs typeface="Playfair Display Medium"/>
                <a:sym typeface="Playfair Display Medium"/>
              </a:rPr>
              <a:t>Our Teachers, Our Philosophy, Our Basic Latin Phrase, Our main Experience (reference to Tactics), Our main Touch, Our most precious Resources, Our First Substance, Our Creed, What we Seek/Find, Our Logic, Our main Initial Affirmation, Our fundamental Forces, Our Passion, Our main Pillars, Our Style and Value, Our precious Fruit/Seed, Our Key to Integrity, Our Response, Our Movement Direction, Our General Ready Stance, Our main Heart Movement, Our beloved Equations, Our basic Movements of Mind, Our Future, Our Transformation, Our Reality, Our principal Tool, Our main Moving Form, Our main Thinking/Contemplation, Our beloved Sequence, Our basic Theories, Our Notion of Space and Time, Our Mindset, The Matrix of our Multidimensional (Complex) Spacetime in the Multiverse, Our Individuation, The Way We Make Choice/Decision, Our Way of Being/Doing, Our Language, Our Quantum Language,  Our Rhythm, Our preferable Symphony, Our main Body Movements, Who we are</a:t>
            </a:r>
            <a:endParaRPr sz="1400">
              <a:solidFill>
                <a:srgbClr val="222222"/>
              </a:solidFill>
              <a:highlight>
                <a:srgbClr val="FFFFFF"/>
              </a:highlight>
              <a:latin typeface="Playfair Display Medium"/>
              <a:ea typeface="Playfair Display Medium"/>
              <a:cs typeface="Playfair Display Medium"/>
              <a:sym typeface="Playfair Display Medium"/>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